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314" r:id="rId6"/>
    <p:sldId id="315" r:id="rId7"/>
    <p:sldId id="308" r:id="rId8"/>
    <p:sldId id="309" r:id="rId9"/>
    <p:sldId id="269" r:id="rId10"/>
    <p:sldId id="260" r:id="rId11"/>
    <p:sldId id="270" r:id="rId12"/>
    <p:sldId id="259" r:id="rId13"/>
    <p:sldId id="263" r:id="rId14"/>
    <p:sldId id="264" r:id="rId15"/>
    <p:sldId id="288" r:id="rId16"/>
    <p:sldId id="287" r:id="rId17"/>
    <p:sldId id="261" r:id="rId18"/>
    <p:sldId id="272" r:id="rId19"/>
    <p:sldId id="273" r:id="rId20"/>
    <p:sldId id="316" r:id="rId21"/>
    <p:sldId id="323" r:id="rId22"/>
    <p:sldId id="322" r:id="rId23"/>
    <p:sldId id="326" r:id="rId24"/>
    <p:sldId id="325" r:id="rId25"/>
    <p:sldId id="324" r:id="rId26"/>
    <p:sldId id="318" r:id="rId27"/>
    <p:sldId id="327" r:id="rId28"/>
    <p:sldId id="319" r:id="rId29"/>
    <p:sldId id="320" r:id="rId30"/>
    <p:sldId id="321" r:id="rId31"/>
    <p:sldId id="265" r:id="rId32"/>
    <p:sldId id="283" r:id="rId33"/>
    <p:sldId id="291" r:id="rId34"/>
    <p:sldId id="317" r:id="rId35"/>
    <p:sldId id="284" r:id="rId36"/>
    <p:sldId id="292" r:id="rId37"/>
    <p:sldId id="285" r:id="rId38"/>
    <p:sldId id="286" r:id="rId39"/>
    <p:sldId id="293" r:id="rId40"/>
    <p:sldId id="274" r:id="rId41"/>
    <p:sldId id="275" r:id="rId42"/>
    <p:sldId id="276" r:id="rId43"/>
    <p:sldId id="266" r:id="rId44"/>
    <p:sldId id="280" r:id="rId45"/>
    <p:sldId id="267" r:id="rId46"/>
    <p:sldId id="278" r:id="rId47"/>
    <p:sldId id="279" r:id="rId48"/>
    <p:sldId id="282" r:id="rId49"/>
    <p:sldId id="277" r:id="rId50"/>
    <p:sldId id="268" r:id="rId51"/>
    <p:sldId id="294" r:id="rId5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1B28A7-D43B-4A98-907E-240951DA1E6B}" v="2" dt="2025-11-19T15:06:43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0E6E3-AFE7-4CBC-8B43-F9F915C86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73EEB-BCEF-46D5-9533-D90C56A93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49F9F-9055-4751-9B83-E4780EC12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AB23-35C9-4563-AB18-05B76250AEC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E1EA4-50BB-476C-A07E-7411CCE3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2E173-E8AD-46BF-8366-9082C1D6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CECF-B1F0-4982-B4CD-412187C06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6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E8D5-E16C-4943-A405-5EE3022A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64F6C1-DBF1-4969-920B-3E6300303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EE0D-5AF7-4E20-A0B2-0CFABB55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AB23-35C9-4563-AB18-05B76250AEC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DBC0B-9D5A-4563-81C8-E16F02A2E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C0522-74AC-46E1-AD6D-27A08F2E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CECF-B1F0-4982-B4CD-412187C06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9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86AC85-98FF-47CA-9910-7DF5732EDA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15C29C-FD93-4F88-B79B-191AEB236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E0B1C-42D9-405C-A347-BCC53A187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AB23-35C9-4563-AB18-05B76250AEC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842F7-DC79-423F-B747-10CC394A5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225BF-83C6-4D21-9DC7-D520387D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CECF-B1F0-4982-B4CD-412187C06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1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B7776-E624-4190-8CA8-BAAEFEB0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82DDF-3148-4A75-BF2D-EDAC9F5FF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DD7CB-01DF-4915-B6F4-434E6C3B0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AB23-35C9-4563-AB18-05B76250AEC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C9FC4-AD5E-4F5F-BC62-A6E72BA46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FA092-8170-4AE8-A4BA-51C3019A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CECF-B1F0-4982-B4CD-412187C06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3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8F9AC-F2D7-4704-9934-B519C408E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992E0-6993-44BC-BBE8-D66407ABD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2E16E-D566-4395-BDBA-749BC3C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AB23-35C9-4563-AB18-05B76250AEC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BDD66-31C1-45A9-8920-74A90DD1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BD805-997D-4637-92DA-6B43CD59D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CECF-B1F0-4982-B4CD-412187C06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08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B79D1-207C-4F4B-AAE0-725233326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A61E9-034B-4281-BAC9-60E4C039D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2A5D3-6569-4636-9102-36FBB77F4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3267EA-7453-4B00-8266-F9301578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AB23-35C9-4563-AB18-05B76250AEC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FE23E-1DB8-4816-8055-F58DB972E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9608E-6E43-444B-A6D0-085AEE36A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CECF-B1F0-4982-B4CD-412187C06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2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218C-15DD-4F17-890B-2D6BDC7A5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5DDCA-3633-4C1F-B939-37CA42E63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308B9-AEB2-423A-A2A6-D96375A6B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C4F11B-D304-44AD-8556-9476B347B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EA4553-DFC5-412A-B8DD-88F2D4CA1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E71FA1-18DF-4C2C-8382-2DDD75B5C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AB23-35C9-4563-AB18-05B76250AEC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F3789-379E-4C67-862A-01B296916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376B69-A788-454C-A846-16361666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CECF-B1F0-4982-B4CD-412187C06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8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4887F-9653-4D7E-9147-CAE9DF2A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C41B4C-2ECA-4909-B7A2-BE6D7666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AB23-35C9-4563-AB18-05B76250AEC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FD090-1D4E-4490-9649-16E4C59FD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B98A9-FD78-45D4-9CD8-2895EAEAF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CECF-B1F0-4982-B4CD-412187C06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2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DC4EAB-AC2F-4E7B-B7BF-0C6DADEB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AB23-35C9-4563-AB18-05B76250AEC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1C0977-38FF-48D0-9350-6F712E09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75264-B541-49F3-ADA8-9224CAF2A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CECF-B1F0-4982-B4CD-412187C06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7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C042-FD60-44FF-BCCE-4A9C273B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2DA43-D352-4549-BCCC-3C68A36EC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7C193-B771-494B-A12F-C2661E295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9B0F6-6200-409E-9660-AD4C95966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AB23-35C9-4563-AB18-05B76250AEC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C7C85-5BD4-47A4-9D3D-08C5375AA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3FA08-4C68-47C1-B85E-DC83C843A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CECF-B1F0-4982-B4CD-412187C06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12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87232-0C0E-46A5-B5CC-72FA8EBB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7F9C18-5DFA-417F-9F03-A519A02C3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8DC463-FE65-42E0-AD7A-3F72EC83E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65EF4-A504-4CF7-B677-4CBA6FA7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AB23-35C9-4563-AB18-05B76250AEC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6DD46-BC88-46D4-9598-E7680DE5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70C81-BBD4-4A6A-8D16-DABB3A80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CECF-B1F0-4982-B4CD-412187C06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5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03566A-B624-4255-8A9B-81EEF4D89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81A98-D1A2-42F7-924B-77BDB9CF0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2C364-4A1A-4AE6-874F-0254DDE34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3AB23-35C9-4563-AB18-05B76250AEC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EA974-CBC4-49D1-BB3F-BBE567AD1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2CF63-4EC1-4078-B3EF-77A4F9E0B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ACECF-B1F0-4982-B4CD-412187C06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4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matricula-online.eu/de/slovenia/ljubljana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matricula-online.eu/de/slovenia/ljubljana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data.matricula-online.eu/de/slovenia/ljubljana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visitljubljana.com/en/poi/tobacnacincinfoodporn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ark-skocjanske-jame.si/en/" TargetMode="External"/><Relationship Id="rId4" Type="http://schemas.openxmlformats.org/officeDocument/2006/relationships/image" Target="../media/image9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visitljubljana.com/en/poi/smarna-gora/" TargetMode="External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4488AB-EA2F-4BF3-AB74-0481A4E8E951}"/>
              </a:ext>
            </a:extLst>
          </p:cNvPr>
          <p:cNvSpPr txBox="1"/>
          <p:nvPr/>
        </p:nvSpPr>
        <p:spPr>
          <a:xfrm>
            <a:off x="872067" y="1297940"/>
            <a:ext cx="9897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Three Fulbright Experiences in Slovenia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A10EEE-28D9-37DE-99AB-37969F41147D}"/>
              </a:ext>
            </a:extLst>
          </p:cNvPr>
          <p:cNvSpPr txBox="1"/>
          <p:nvPr/>
        </p:nvSpPr>
        <p:spPr>
          <a:xfrm>
            <a:off x="4109720" y="3124613"/>
            <a:ext cx="39725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Peter F. Orazem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</a:rPr>
              <a:t>Iowa State University</a:t>
            </a:r>
          </a:p>
          <a:p>
            <a:pPr algn="ctr"/>
            <a:endParaRPr lang="en-US" sz="3200" dirty="0">
              <a:solidFill>
                <a:srgbClr val="C00000"/>
              </a:solidFill>
            </a:endParaRPr>
          </a:p>
          <a:p>
            <a:pPr algn="ctr"/>
            <a:r>
              <a:rPr lang="en-US" sz="3200" dirty="0">
                <a:solidFill>
                  <a:srgbClr val="C00000"/>
                </a:solidFill>
              </a:rPr>
              <a:t>November 19, 2025</a:t>
            </a:r>
          </a:p>
        </p:txBody>
      </p:sp>
    </p:spTree>
    <p:extLst>
      <p:ext uri="{BB962C8B-B14F-4D97-AF65-F5344CB8AC3E}">
        <p14:creationId xmlns:p14="http://schemas.microsoft.com/office/powerpoint/2010/main" val="304837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9CB2C0-292C-4B68-A355-62767B4C243C}"/>
              </a:ext>
            </a:extLst>
          </p:cNvPr>
          <p:cNvSpPr txBox="1"/>
          <p:nvPr/>
        </p:nvSpPr>
        <p:spPr>
          <a:xfrm>
            <a:off x="609601" y="4385066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Haying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BCA467-0191-472A-A7E5-99FB10A30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6" r="1753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9E71D4-76F7-460B-8D54-9E31D7106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2" b="13558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92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B0786BB-453F-4623-A21B-0B83FD0A7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725" y="4400126"/>
            <a:ext cx="3425609" cy="2457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D28CBB-7012-4A64-8A16-F93BCD10C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338" y="116809"/>
            <a:ext cx="3433324" cy="2377576"/>
          </a:xfrm>
          <a:prstGeom prst="rect">
            <a:avLst/>
          </a:prstGeom>
        </p:spPr>
      </p:pic>
      <p:pic>
        <p:nvPicPr>
          <p:cNvPr id="2" name="Picture 1" descr="A person petting a horse&#10;&#10;Description automatically generated">
            <a:extLst>
              <a:ext uri="{FF2B5EF4-FFF2-40B4-BE49-F238E27FC236}">
                <a16:creationId xmlns:a16="http://schemas.microsoft.com/office/drawing/2014/main" id="{243115A6-1F3B-4622-8DCF-8C61408A1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725" y="410703"/>
            <a:ext cx="3423916" cy="3836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F9BC8A-8104-69ED-1C40-A8BAB0ABC4FE}"/>
              </a:ext>
            </a:extLst>
          </p:cNvPr>
          <p:cNvSpPr txBox="1"/>
          <p:nvPr/>
        </p:nvSpPr>
        <p:spPr>
          <a:xfrm>
            <a:off x="4711960" y="2460170"/>
            <a:ext cx="219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Uncle Tine</a:t>
            </a:r>
          </a:p>
        </p:txBody>
      </p:sp>
      <p:pic>
        <p:nvPicPr>
          <p:cNvPr id="8" name="Picture 7" descr="A person standing behind a person&#10;&#10;AI-generated content may be incorrect.">
            <a:extLst>
              <a:ext uri="{FF2B5EF4-FFF2-40B4-BE49-F238E27FC236}">
                <a16:creationId xmlns:a16="http://schemas.microsoft.com/office/drawing/2014/main" id="{D1BE0E87-B898-91D5-2123-566A28C835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2" y="891285"/>
            <a:ext cx="3776251" cy="5728996"/>
          </a:xfrm>
          <a:prstGeom prst="rect">
            <a:avLst/>
          </a:prstGeom>
        </p:spPr>
      </p:pic>
      <p:pic>
        <p:nvPicPr>
          <p:cNvPr id="10" name="Picture 9" descr="A group of women standing on a bridge by a body of water&#10;&#10;AI-generated content may be incorrect.">
            <a:extLst>
              <a:ext uri="{FF2B5EF4-FFF2-40B4-BE49-F238E27FC236}">
                <a16:creationId xmlns:a16="http://schemas.microsoft.com/office/drawing/2014/main" id="{87712E75-F421-E68B-345B-15C5F8348B7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00" y="3055211"/>
            <a:ext cx="3423915" cy="356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28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F69AD-94C3-4FF6-AE31-67B7341A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38" y="321734"/>
            <a:ext cx="4469492" cy="2905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9754CA-2249-4778-A8BA-D7F7E6CDA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46" y="3410261"/>
            <a:ext cx="5426764" cy="26726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85924-9C75-4BA1-97A7-422758134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672" y="104699"/>
            <a:ext cx="4248945" cy="6069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ED2DF3-DA8A-4A2B-A13F-202B59DA7FAE}"/>
              </a:ext>
            </a:extLst>
          </p:cNvPr>
          <p:cNvSpPr txBox="1"/>
          <p:nvPr/>
        </p:nvSpPr>
        <p:spPr>
          <a:xfrm>
            <a:off x="6786672" y="6150114"/>
            <a:ext cx="4582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My father’s house</a:t>
            </a:r>
          </a:p>
        </p:txBody>
      </p:sp>
    </p:spTree>
    <p:extLst>
      <p:ext uri="{BB962C8B-B14F-4D97-AF65-F5344CB8AC3E}">
        <p14:creationId xmlns:p14="http://schemas.microsoft.com/office/powerpoint/2010/main" val="728890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FC4E57-0A79-4BD5-8D88-48CCA65498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19" r="-2" b="18708"/>
          <a:stretch/>
        </p:blipFill>
        <p:spPr>
          <a:xfrm>
            <a:off x="6330920" y="4369450"/>
            <a:ext cx="2264746" cy="2254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6730EB-9077-46D3-AD7C-68700C687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7" r="23706" b="-4"/>
          <a:stretch/>
        </p:blipFill>
        <p:spPr>
          <a:xfrm>
            <a:off x="9225269" y="4463109"/>
            <a:ext cx="2659472" cy="2644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5655FB-6884-4C93-8814-A4531DD7A8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3818"/>
          <a:stretch/>
        </p:blipFill>
        <p:spPr>
          <a:xfrm>
            <a:off x="4610127" y="140621"/>
            <a:ext cx="2646677" cy="39620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D6DBC4-89A9-4016-BFA2-84FEDD173F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34" r="-2" b="-2"/>
          <a:stretch/>
        </p:blipFill>
        <p:spPr>
          <a:xfrm>
            <a:off x="9225269" y="346588"/>
            <a:ext cx="2648372" cy="3964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199EDC-63EB-4B9F-879C-B6193B4E9C9A}"/>
              </a:ext>
            </a:extLst>
          </p:cNvPr>
          <p:cNvSpPr txBox="1"/>
          <p:nvPr/>
        </p:nvSpPr>
        <p:spPr>
          <a:xfrm>
            <a:off x="307259" y="6254388"/>
            <a:ext cx="364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75 miles from </a:t>
            </a:r>
            <a:r>
              <a:rPr lang="en-US" dirty="0" err="1">
                <a:solidFill>
                  <a:srgbClr val="C00000"/>
                </a:solidFill>
              </a:rPr>
              <a:t>Ribnica</a:t>
            </a:r>
            <a:r>
              <a:rPr lang="en-US" dirty="0">
                <a:solidFill>
                  <a:srgbClr val="C00000"/>
                </a:solidFill>
              </a:rPr>
              <a:t> to Austria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2601F6-4E18-8981-DAAC-31DFB36496FF}"/>
              </a:ext>
            </a:extLst>
          </p:cNvPr>
          <p:cNvSpPr txBox="1"/>
          <p:nvPr/>
        </p:nvSpPr>
        <p:spPr>
          <a:xfrm>
            <a:off x="560566" y="5444773"/>
            <a:ext cx="4019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Peddler: </a:t>
            </a:r>
            <a:r>
              <a:rPr lang="en-US" sz="2800" dirty="0" err="1">
                <a:solidFill>
                  <a:srgbClr val="0070C0"/>
                </a:solidFill>
              </a:rPr>
              <a:t>Ribnčan</a:t>
            </a:r>
            <a:r>
              <a:rPr lang="en-US" sz="2800" dirty="0">
                <a:solidFill>
                  <a:srgbClr val="0070C0"/>
                </a:solidFill>
              </a:rPr>
              <a:t> urban</a:t>
            </a:r>
          </a:p>
        </p:txBody>
      </p:sp>
      <p:pic>
        <p:nvPicPr>
          <p:cNvPr id="10" name="Picture 9" descr="A painting of men carrying a bag&#10;&#10;AI-generated content may be incorrect.">
            <a:extLst>
              <a:ext uri="{FF2B5EF4-FFF2-40B4-BE49-F238E27FC236}">
                <a16:creationId xmlns:a16="http://schemas.microsoft.com/office/drawing/2014/main" id="{5D57DA4C-0209-D3AC-CDB6-A4ED3E5B89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9" y="140621"/>
            <a:ext cx="3927070" cy="51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70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3D2C2F-4E8F-4BDE-BE47-59165BE8DB02}"/>
              </a:ext>
            </a:extLst>
          </p:cNvPr>
          <p:cNvSpPr txBox="1"/>
          <p:nvPr/>
        </p:nvSpPr>
        <p:spPr>
          <a:xfrm>
            <a:off x="1745699" y="537677"/>
            <a:ext cx="89058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By 1941,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Marko Orazem was Mayor of </a:t>
            </a:r>
            <a:r>
              <a:rPr lang="en-US" sz="2800" dirty="0" err="1"/>
              <a:t>Dolenja</a:t>
            </a:r>
            <a:r>
              <a:rPr lang="en-US" sz="2800" dirty="0"/>
              <a:t> vas </a:t>
            </a:r>
            <a:r>
              <a:rPr lang="en-US" sz="2800" dirty="0" err="1"/>
              <a:t>pri</a:t>
            </a:r>
            <a:r>
              <a:rPr lang="en-US" sz="2800" dirty="0"/>
              <a:t> </a:t>
            </a:r>
            <a:r>
              <a:rPr lang="en-US" sz="2800" dirty="0" err="1"/>
              <a:t>Ribnici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Edvard Furlan has started a tanning business and was investing in a store he would run from his home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France Orazem was in Ljubljana in High School, the first person from his home town to graduate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Slava Furlan was in Ljubljana studying to become a bookkeeper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In 1941, Slovenia came under Italian occupation</a:t>
            </a:r>
          </a:p>
          <a:p>
            <a:endParaRPr lang="en-US" sz="2800" dirty="0"/>
          </a:p>
          <a:p>
            <a:r>
              <a:rPr lang="en-US" sz="2800" dirty="0"/>
              <a:t>In 1945, Slovenia became part of the communist ruled Yugoslavia per the agreement at Yalta</a:t>
            </a:r>
          </a:p>
        </p:txBody>
      </p:sp>
    </p:spTree>
    <p:extLst>
      <p:ext uri="{BB962C8B-B14F-4D97-AF65-F5344CB8AC3E}">
        <p14:creationId xmlns:p14="http://schemas.microsoft.com/office/powerpoint/2010/main" val="2082203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E89BC-CBDD-4C8B-91D3-A9FCA7E2D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241182"/>
            <a:ext cx="4911171" cy="3511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5391-57E2-4A45-9EB9-BD7B31527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91" y="3814763"/>
            <a:ext cx="4338637" cy="3043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BC2FD6-B83D-454A-B533-775957AD5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907" y="355283"/>
            <a:ext cx="6496757" cy="3205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80E18-E10D-4DC0-9BD4-CCD444D49DC9}"/>
              </a:ext>
            </a:extLst>
          </p:cNvPr>
          <p:cNvSpPr txBox="1"/>
          <p:nvPr/>
        </p:nvSpPr>
        <p:spPr>
          <a:xfrm>
            <a:off x="5705475" y="4838700"/>
            <a:ext cx="584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Mother’s refugee camp in Austria</a:t>
            </a:r>
          </a:p>
        </p:txBody>
      </p:sp>
    </p:spTree>
    <p:extLst>
      <p:ext uri="{BB962C8B-B14F-4D97-AF65-F5344CB8AC3E}">
        <p14:creationId xmlns:p14="http://schemas.microsoft.com/office/powerpoint/2010/main" val="3983304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BCDC7-F1C4-45C5-AECE-33BEBABA8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38653" cy="6895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892DD9-937D-45D6-A062-76A4613CEEB0}"/>
              </a:ext>
            </a:extLst>
          </p:cNvPr>
          <p:cNvSpPr txBox="1"/>
          <p:nvPr/>
        </p:nvSpPr>
        <p:spPr>
          <a:xfrm>
            <a:off x="3449954" y="320040"/>
            <a:ext cx="708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</a:rPr>
              <a:t>Peggetz</a:t>
            </a:r>
            <a:r>
              <a:rPr lang="en-US" sz="3200" dirty="0">
                <a:solidFill>
                  <a:srgbClr val="002060"/>
                </a:solidFill>
              </a:rPr>
              <a:t> industrial park in </a:t>
            </a:r>
            <a:r>
              <a:rPr lang="en-US" sz="3200" dirty="0" err="1">
                <a:solidFill>
                  <a:srgbClr val="002060"/>
                </a:solidFill>
              </a:rPr>
              <a:t>Lienz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68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497C24-D149-9F4D-165A-9F637D8E4C49}"/>
              </a:ext>
            </a:extLst>
          </p:cNvPr>
          <p:cNvSpPr txBox="1"/>
          <p:nvPr/>
        </p:nvSpPr>
        <p:spPr>
          <a:xfrm>
            <a:off x="391885" y="307911"/>
            <a:ext cx="30511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My father was given admission to the University of Graz </a:t>
            </a:r>
          </a:p>
        </p:txBody>
      </p:sp>
      <p:pic>
        <p:nvPicPr>
          <p:cNvPr id="4" name="Picture 3" descr="A city with red roofs and buildings&#10;&#10;AI-generated content may be incorrect.">
            <a:extLst>
              <a:ext uri="{FF2B5EF4-FFF2-40B4-BE49-F238E27FC236}">
                <a16:creationId xmlns:a16="http://schemas.microsoft.com/office/drawing/2014/main" id="{D90269D7-AB2D-935D-71BA-B7F2E9BB96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2964801"/>
            <a:ext cx="4780384" cy="3585288"/>
          </a:xfrm>
          <a:prstGeom prst="rect">
            <a:avLst/>
          </a:prstGeom>
        </p:spPr>
      </p:pic>
      <p:pic>
        <p:nvPicPr>
          <p:cNvPr id="6" name="Picture 5" descr="A building with flags in front of it&#10;&#10;AI-generated content may be incorrect.">
            <a:extLst>
              <a:ext uri="{FF2B5EF4-FFF2-40B4-BE49-F238E27FC236}">
                <a16:creationId xmlns:a16="http://schemas.microsoft.com/office/drawing/2014/main" id="{69D16B10-5D77-3CDA-89E1-062ABA3B3D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38" y="216936"/>
            <a:ext cx="3371461" cy="2528596"/>
          </a:xfrm>
          <a:prstGeom prst="rect">
            <a:avLst/>
          </a:prstGeom>
        </p:spPr>
      </p:pic>
      <p:pic>
        <p:nvPicPr>
          <p:cNvPr id="8" name="Picture 7" descr="A house with a fence and trees&#10;&#10;AI-generated content may be incorrect.">
            <a:extLst>
              <a:ext uri="{FF2B5EF4-FFF2-40B4-BE49-F238E27FC236}">
                <a16:creationId xmlns:a16="http://schemas.microsoft.com/office/drawing/2014/main" id="{E2A4E7C6-BBA7-3654-3EE1-72677DF0CE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45" y="3249385"/>
            <a:ext cx="3716694" cy="2787521"/>
          </a:xfrm>
          <a:prstGeom prst="rect">
            <a:avLst/>
          </a:prstGeom>
        </p:spPr>
      </p:pic>
      <p:pic>
        <p:nvPicPr>
          <p:cNvPr id="10" name="Picture 9" descr="A church with benches and a painting&#10;&#10;AI-generated content may be incorrect.">
            <a:extLst>
              <a:ext uri="{FF2B5EF4-FFF2-40B4-BE49-F238E27FC236}">
                <a16:creationId xmlns:a16="http://schemas.microsoft.com/office/drawing/2014/main" id="{5880A8A5-0D32-18F0-06EF-420F1D4C3A4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5" y="216936"/>
            <a:ext cx="2979186" cy="3972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0C6D76-50BF-D4F6-9BC8-13DF190646BB}"/>
              </a:ext>
            </a:extLst>
          </p:cNvPr>
          <p:cNvSpPr txBox="1"/>
          <p:nvPr/>
        </p:nvSpPr>
        <p:spPr>
          <a:xfrm>
            <a:off x="9571459" y="4402882"/>
            <a:ext cx="195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Carmelite Church </a:t>
            </a:r>
          </a:p>
        </p:txBody>
      </p:sp>
    </p:spTree>
    <p:extLst>
      <p:ext uri="{BB962C8B-B14F-4D97-AF65-F5344CB8AC3E}">
        <p14:creationId xmlns:p14="http://schemas.microsoft.com/office/powerpoint/2010/main" val="123556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954E61-0879-460B-A229-39BBFEB26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014502" y="-1358900"/>
            <a:ext cx="6515864" cy="957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251106-2548-DA6F-1BFF-761C179D17AB}"/>
              </a:ext>
            </a:extLst>
          </p:cNvPr>
          <p:cNvSpPr txBox="1"/>
          <p:nvPr/>
        </p:nvSpPr>
        <p:spPr>
          <a:xfrm>
            <a:off x="419878" y="1371600"/>
            <a:ext cx="21460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At some point, we got curious about our past. This was not a big deal in Slovenia. Everyone still lives in the family house.</a:t>
            </a:r>
          </a:p>
        </p:txBody>
      </p:sp>
    </p:spTree>
    <p:extLst>
      <p:ext uri="{BB962C8B-B14F-4D97-AF65-F5344CB8AC3E}">
        <p14:creationId xmlns:p14="http://schemas.microsoft.com/office/powerpoint/2010/main" val="3938917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31974-84E1-3677-5BEB-8261C7683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874" y="1811577"/>
            <a:ext cx="5464013" cy="4503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EA1310-AA8A-DC58-35E9-663E80CBAD9D}"/>
              </a:ext>
            </a:extLst>
          </p:cNvPr>
          <p:cNvSpPr txBox="1"/>
          <p:nvPr/>
        </p:nvSpPr>
        <p:spPr>
          <a:xfrm>
            <a:off x="1026368" y="2183364"/>
            <a:ext cx="34523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area is dominated by relatively few names. Every cemetery has </a:t>
            </a:r>
            <a:r>
              <a:rPr lang="en-US" sz="3200" dirty="0" err="1"/>
              <a:t>Orazems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7121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E953F-34F0-72A6-3A85-B778A51DB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28" y="754148"/>
            <a:ext cx="7140559" cy="5349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C4D3C-91C1-3E03-6CF6-61FF3A58CE3F}"/>
              </a:ext>
            </a:extLst>
          </p:cNvPr>
          <p:cNvSpPr txBox="1"/>
          <p:nvPr/>
        </p:nvSpPr>
        <p:spPr>
          <a:xfrm>
            <a:off x="8528180" y="830424"/>
            <a:ext cx="2808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Slovenia was part of the Roman Empire, the Holy Roman Empire, the Hapsburg Empire (Austro-Hungary) and Yugoslavia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FCFD7-C69D-F5F5-8096-AEEC7C5BB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603" y="2803848"/>
            <a:ext cx="3124471" cy="1855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10213E-EF72-4E9A-C89A-0D7272325B95}"/>
              </a:ext>
            </a:extLst>
          </p:cNvPr>
          <p:cNvSpPr txBox="1"/>
          <p:nvPr/>
        </p:nvSpPr>
        <p:spPr>
          <a:xfrm>
            <a:off x="9218645" y="4898572"/>
            <a:ext cx="2118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City wall of Emona (Ljubljana)</a:t>
            </a:r>
          </a:p>
        </p:txBody>
      </p:sp>
    </p:spTree>
    <p:extLst>
      <p:ext uri="{BB962C8B-B14F-4D97-AF65-F5344CB8AC3E}">
        <p14:creationId xmlns:p14="http://schemas.microsoft.com/office/powerpoint/2010/main" val="2937176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119FC6-36FC-4114-A4AC-2DF5C7FB8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3724"/>
            <a:ext cx="9601262" cy="61139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7384F3-D977-4D8F-B59C-6A4DE8FD25DD}"/>
              </a:ext>
            </a:extLst>
          </p:cNvPr>
          <p:cNvSpPr/>
          <p:nvPr/>
        </p:nvSpPr>
        <p:spPr>
          <a:xfrm>
            <a:off x="621493" y="6294944"/>
            <a:ext cx="5430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https://data.matricula-online.eu/de/slovenia/ljubljana/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941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4D43D-1E98-490B-9BE0-5BE480B97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12" y="601253"/>
            <a:ext cx="6382641" cy="58586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9575C4-FEDA-4A4A-8849-AF1B0226014C}"/>
              </a:ext>
            </a:extLst>
          </p:cNvPr>
          <p:cNvSpPr/>
          <p:nvPr/>
        </p:nvSpPr>
        <p:spPr>
          <a:xfrm>
            <a:off x="635612" y="6377001"/>
            <a:ext cx="5430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https://data.matricula-online.eu/de/slovenia/ljubljana/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398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70E374-8341-4ABE-88DD-5A5FCC613DC9}"/>
              </a:ext>
            </a:extLst>
          </p:cNvPr>
          <p:cNvSpPr/>
          <p:nvPr/>
        </p:nvSpPr>
        <p:spPr>
          <a:xfrm>
            <a:off x="392893" y="5166268"/>
            <a:ext cx="5430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https://data.matricula-online.eu/de/slovenia/ljubljana/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C4F99F-5C94-4779-96DE-2CAD9C2AB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4" y="533400"/>
            <a:ext cx="5429522" cy="4532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40BA9-99FE-46B8-9B25-7FD9713791C9}"/>
              </a:ext>
            </a:extLst>
          </p:cNvPr>
          <p:cNvSpPr txBox="1"/>
          <p:nvPr/>
        </p:nvSpPr>
        <p:spPr>
          <a:xfrm>
            <a:off x="6160169" y="4696311"/>
            <a:ext cx="347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 grandmother was born in 1904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17903B-4016-4E5F-90BD-3FB864CE255B}"/>
              </a:ext>
            </a:extLst>
          </p:cNvPr>
          <p:cNvSpPr/>
          <p:nvPr/>
        </p:nvSpPr>
        <p:spPr>
          <a:xfrm>
            <a:off x="5514996" y="1120676"/>
            <a:ext cx="658564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MT"/>
              </a:rPr>
              <a:t>My grandfather Markus was born in 1898</a:t>
            </a:r>
            <a:endParaRPr lang="en-US" dirty="0">
              <a:latin typeface="CIDFont+F2"/>
            </a:endParaRPr>
          </a:p>
          <a:p>
            <a:r>
              <a:rPr lang="en-US" dirty="0">
                <a:latin typeface="CIDFont+F2"/>
              </a:rPr>
              <a:t>My great grandparents were Markus </a:t>
            </a:r>
            <a:r>
              <a:rPr lang="en-US" dirty="0" err="1">
                <a:latin typeface="CIDFont+F2"/>
              </a:rPr>
              <a:t>Oražem</a:t>
            </a:r>
            <a:r>
              <a:rPr lang="en-US" dirty="0">
                <a:latin typeface="CIDFont+F2"/>
              </a:rPr>
              <a:t> and Agnes </a:t>
            </a:r>
            <a:r>
              <a:rPr lang="en-US" dirty="0" err="1">
                <a:latin typeface="CIDFont+F2"/>
              </a:rPr>
              <a:t>Neza</a:t>
            </a:r>
            <a:r>
              <a:rPr lang="en-US" dirty="0">
                <a:latin typeface="CIDFont+F2"/>
              </a:rPr>
              <a:t> </a:t>
            </a:r>
            <a:r>
              <a:rPr lang="en-US" dirty="0" err="1">
                <a:latin typeface="CIDFont+F2"/>
              </a:rPr>
              <a:t>Il</a:t>
            </a:r>
            <a:r>
              <a:rPr lang="en-US" dirty="0" err="1">
                <a:latin typeface="ArialMT"/>
              </a:rPr>
              <a:t>c</a:t>
            </a:r>
            <a:endParaRPr lang="en-US" dirty="0">
              <a:latin typeface="ArialMT"/>
            </a:endParaRPr>
          </a:p>
          <a:p>
            <a:endParaRPr lang="en-US" dirty="0">
              <a:latin typeface="ArialMT"/>
            </a:endParaRPr>
          </a:p>
          <a:p>
            <a:r>
              <a:rPr lang="en-US" dirty="0">
                <a:latin typeface="ArialMT"/>
              </a:rPr>
              <a:t>My great grandfather was born in 1853</a:t>
            </a:r>
          </a:p>
          <a:p>
            <a:endParaRPr lang="en-US" dirty="0">
              <a:latin typeface="ArialMT"/>
            </a:endParaRPr>
          </a:p>
          <a:p>
            <a:r>
              <a:rPr lang="en-US" dirty="0">
                <a:latin typeface="ArialMT"/>
              </a:rPr>
              <a:t>Possibly the son of </a:t>
            </a:r>
            <a:r>
              <a:rPr lang="pl-PL" dirty="0"/>
              <a:t>Franc Orazem</a:t>
            </a:r>
            <a:r>
              <a:rPr lang="en-US" dirty="0"/>
              <a:t> (b. 1805)</a:t>
            </a:r>
            <a:r>
              <a:rPr lang="pl-PL" dirty="0"/>
              <a:t> and Marijana Šraj</a:t>
            </a:r>
            <a:endParaRPr lang="en-US" dirty="0"/>
          </a:p>
          <a:p>
            <a:r>
              <a:rPr lang="en-US" dirty="0"/>
              <a:t>Franc is possibly the son of </a:t>
            </a:r>
            <a:r>
              <a:rPr lang="pt-BR" dirty="0"/>
              <a:t>Anton Orazem (b. 1778) and Maria Dejak</a:t>
            </a:r>
          </a:p>
          <a:p>
            <a:r>
              <a:rPr lang="pt-BR" dirty="0"/>
              <a:t>Anton is the son of </a:t>
            </a:r>
            <a:r>
              <a:rPr lang="pl-PL" dirty="0"/>
              <a:t>Georg Orazem and Ana Pogorelc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2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F2DC4B-C6E1-FCA7-9FF2-20DF2A7EBB45}"/>
              </a:ext>
            </a:extLst>
          </p:cNvPr>
          <p:cNvSpPr txBox="1"/>
          <p:nvPr/>
        </p:nvSpPr>
        <p:spPr>
          <a:xfrm>
            <a:off x="873106" y="2113122"/>
            <a:ext cx="887574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Johan Merhar and Johanna Gorse,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Dolenja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vas 59, had Johann on December 21, 1989 and Joannes on November 6, 1900 and Franciscus May 26, 1902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Anton Merhar and Johanna Klun,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Dolenja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vas 81, had Johanna on June 16, 1900</a:t>
            </a:r>
          </a:p>
          <a:p>
            <a:pPr marL="0" marR="0">
              <a:buNone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Bartolomae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Merhar and Maria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Bojec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Prigorica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42, had Joannes on June 25, 1900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Franz Merhar and Agnes Ferdan,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Prigorica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87, had Maria on Sept 1, 1900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Mathias Merhar and Agnes Honigman,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Prigorica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22, had Franciska on March 7 1901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Blasius Merhar and Margarita Klun,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Rakitnica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40, had Johanna June 22, 1901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Josef Merhar and Marija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Pakiz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Dolenjavas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28, had Bertha July 5, 1901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Gregor Merhar and Maria Ferdan,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Dolenja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vas 111, had Josephus on August 27, 1901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Ignaz and Johanna Merhar,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Prigorica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54, had Marija September 3, 1901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Jakob Merhar and Agnes Pust,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Prigorica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34, had Franciska September 6, 1901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Johan Merhar and Magdalena Pirc, Kos 8, had Carolus October 9, 1901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Josef Merhar and Maria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Pahulje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Prigorica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81, had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Aloisus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May 19, 1902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Anton Merhar and Maria Vesel,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Dolenja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vas 87, had Johanna May 25, 1902 </a:t>
            </a:r>
          </a:p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Anton Merhar and Maria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Bojc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Prigorica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90, had Johanna June 6, 1902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5B11D9-8A59-9D5B-415D-33B014597B1C}"/>
              </a:ext>
            </a:extLst>
          </p:cNvPr>
          <p:cNvSpPr txBox="1"/>
          <p:nvPr/>
        </p:nvSpPr>
        <p:spPr>
          <a:xfrm>
            <a:off x="1264596" y="398834"/>
            <a:ext cx="10155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Due to a church fire, birth records were missing </a:t>
            </a:r>
            <a:r>
              <a:rPr lang="en-US" sz="2400" dirty="0" err="1">
                <a:solidFill>
                  <a:srgbClr val="0070C0"/>
                </a:solidFill>
              </a:rPr>
              <a:t>ofr</a:t>
            </a:r>
            <a:r>
              <a:rPr lang="en-US" sz="2400" dirty="0">
                <a:solidFill>
                  <a:srgbClr val="0070C0"/>
                </a:solidFill>
              </a:rPr>
              <a:t> the year my grandmother was born. I thought maybe if she was not the oldest, her parents would have had other children</a:t>
            </a:r>
          </a:p>
        </p:txBody>
      </p:sp>
    </p:spTree>
    <p:extLst>
      <p:ext uri="{BB962C8B-B14F-4D97-AF65-F5344CB8AC3E}">
        <p14:creationId xmlns:p14="http://schemas.microsoft.com/office/powerpoint/2010/main" val="3809070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8A8683-6325-451E-B179-F1468CBA34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1" y="723900"/>
            <a:ext cx="7501467" cy="562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8C7952B-6825-4372-AC1B-9AC0F93D93BA}"/>
              </a:ext>
            </a:extLst>
          </p:cNvPr>
          <p:cNvSpPr/>
          <p:nvPr/>
        </p:nvSpPr>
        <p:spPr>
          <a:xfrm>
            <a:off x="1236133" y="4365170"/>
            <a:ext cx="6592596" cy="918029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F7942-8CAB-4D9E-AF94-89B469CFE45F}"/>
              </a:ext>
            </a:extLst>
          </p:cNvPr>
          <p:cNvSpPr txBox="1"/>
          <p:nvPr/>
        </p:nvSpPr>
        <p:spPr>
          <a:xfrm>
            <a:off x="8382002" y="2878667"/>
            <a:ext cx="328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record through Matricula</a:t>
            </a:r>
          </a:p>
        </p:txBody>
      </p:sp>
    </p:spTree>
    <p:extLst>
      <p:ext uri="{BB962C8B-B14F-4D97-AF65-F5344CB8AC3E}">
        <p14:creationId xmlns:p14="http://schemas.microsoft.com/office/powerpoint/2010/main" val="2579452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ok&#10;&#10;AI-generated content may be incorrect.">
            <a:extLst>
              <a:ext uri="{FF2B5EF4-FFF2-40B4-BE49-F238E27FC236}">
                <a16:creationId xmlns:a16="http://schemas.microsoft.com/office/drawing/2014/main" id="{77C6710B-E3DD-35B5-68BE-E10EF7567E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91" y="564502"/>
            <a:ext cx="7906139" cy="592960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08CD473-79BE-08D1-53C2-54F5BFFDCA3B}"/>
              </a:ext>
            </a:extLst>
          </p:cNvPr>
          <p:cNvSpPr/>
          <p:nvPr/>
        </p:nvSpPr>
        <p:spPr>
          <a:xfrm>
            <a:off x="942392" y="3526971"/>
            <a:ext cx="6615404" cy="849086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68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writing on it&#10;&#10;AI-generated content may be incorrect.">
            <a:extLst>
              <a:ext uri="{FF2B5EF4-FFF2-40B4-BE49-F238E27FC236}">
                <a16:creationId xmlns:a16="http://schemas.microsoft.com/office/drawing/2014/main" id="{A655BA14-293E-8F86-A7B5-4C5AC8E94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688579D-A1DE-3AB5-AFA0-4D0A3F2B2756}"/>
              </a:ext>
            </a:extLst>
          </p:cNvPr>
          <p:cNvSpPr/>
          <p:nvPr/>
        </p:nvSpPr>
        <p:spPr>
          <a:xfrm>
            <a:off x="2788298" y="3731252"/>
            <a:ext cx="6615404" cy="849086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62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a document&#10;&#10;AI-generated content may be incorrect.">
            <a:extLst>
              <a:ext uri="{FF2B5EF4-FFF2-40B4-BE49-F238E27FC236}">
                <a16:creationId xmlns:a16="http://schemas.microsoft.com/office/drawing/2014/main" id="{50DA0251-290D-3E30-D5CF-903E2E5DB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28" y="-68094"/>
            <a:ext cx="9144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30CCCBA-1752-762A-6DD1-84BE1812E032}"/>
              </a:ext>
            </a:extLst>
          </p:cNvPr>
          <p:cNvSpPr/>
          <p:nvPr/>
        </p:nvSpPr>
        <p:spPr>
          <a:xfrm>
            <a:off x="3303864" y="3429000"/>
            <a:ext cx="6615404" cy="849086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20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B1ECE2-4FF2-4BB3-A29F-134BAAC046C7}"/>
              </a:ext>
            </a:extLst>
          </p:cNvPr>
          <p:cNvSpPr txBox="1"/>
          <p:nvPr/>
        </p:nvSpPr>
        <p:spPr>
          <a:xfrm>
            <a:off x="1638299" y="1228725"/>
            <a:ext cx="92297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Fulbright Fellowship in Slovenia, 54 Years after my first visit</a:t>
            </a:r>
          </a:p>
          <a:p>
            <a:pPr algn="ctr"/>
            <a:endParaRPr lang="en-US" sz="4400" dirty="0">
              <a:solidFill>
                <a:srgbClr val="0070C0"/>
              </a:solidFill>
            </a:endParaRPr>
          </a:p>
          <a:p>
            <a:pPr algn="ctr"/>
            <a:endParaRPr lang="en-US" sz="4400" dirty="0">
              <a:solidFill>
                <a:srgbClr val="0070C0"/>
              </a:solidFill>
            </a:endParaRPr>
          </a:p>
          <a:p>
            <a:pPr algn="ctr"/>
            <a:r>
              <a:rPr lang="en-US" sz="4400" dirty="0">
                <a:solidFill>
                  <a:srgbClr val="0070C0"/>
                </a:solidFill>
              </a:rPr>
              <a:t>Work was in Ljubljana</a:t>
            </a:r>
          </a:p>
        </p:txBody>
      </p:sp>
    </p:spTree>
    <p:extLst>
      <p:ext uri="{BB962C8B-B14F-4D97-AF65-F5344CB8AC3E}">
        <p14:creationId xmlns:p14="http://schemas.microsoft.com/office/powerpoint/2010/main" val="377719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84113-DE37-44F2-85E7-B530BF87D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7625"/>
            <a:ext cx="11506200" cy="6762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DD9061-2810-4622-940E-6A2FBA02601E}"/>
              </a:ext>
            </a:extLst>
          </p:cNvPr>
          <p:cNvSpPr txBox="1"/>
          <p:nvPr/>
        </p:nvSpPr>
        <p:spPr>
          <a:xfrm>
            <a:off x="447675" y="47625"/>
            <a:ext cx="3381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Day 1: </a:t>
            </a:r>
          </a:p>
          <a:p>
            <a:r>
              <a:rPr lang="en-US" sz="3200" dirty="0"/>
              <a:t>A good omen</a:t>
            </a:r>
          </a:p>
        </p:txBody>
      </p:sp>
    </p:spTree>
    <p:extLst>
      <p:ext uri="{BB962C8B-B14F-4D97-AF65-F5344CB8AC3E}">
        <p14:creationId xmlns:p14="http://schemas.microsoft.com/office/powerpoint/2010/main" val="194044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B9BA78-B331-C118-BD10-275AA6E553CD}"/>
              </a:ext>
            </a:extLst>
          </p:cNvPr>
          <p:cNvSpPr txBox="1"/>
          <p:nvPr/>
        </p:nvSpPr>
        <p:spPr>
          <a:xfrm>
            <a:off x="1651519" y="113333"/>
            <a:ext cx="1203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Zadar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ABC8D5EE-3453-4D47-4DC6-9575E8D3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6" y="513443"/>
            <a:ext cx="4388498" cy="329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4370C-A2A2-66A7-E970-E99890E6BB5D}"/>
              </a:ext>
            </a:extLst>
          </p:cNvPr>
          <p:cNvSpPr txBox="1"/>
          <p:nvPr/>
        </p:nvSpPr>
        <p:spPr>
          <a:xfrm>
            <a:off x="632149" y="544221"/>
            <a:ext cx="2484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Church of </a:t>
            </a:r>
            <a:r>
              <a:rPr lang="en-US" b="0" i="0" dirty="0" err="1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sv</a:t>
            </a:r>
            <a:r>
              <a:rPr lang="en-US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 Donatus</a:t>
            </a:r>
            <a:endParaRPr lang="en-US" dirty="0"/>
          </a:p>
        </p:txBody>
      </p:sp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CD8FC711-2398-1691-7179-85C08BDA1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6" y="3835595"/>
            <a:ext cx="4021494" cy="301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BEA224-E00C-7682-9410-BA5D2D1A3960}"/>
              </a:ext>
            </a:extLst>
          </p:cNvPr>
          <p:cNvSpPr txBox="1"/>
          <p:nvPr/>
        </p:nvSpPr>
        <p:spPr>
          <a:xfrm>
            <a:off x="850639" y="3804817"/>
            <a:ext cx="1203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Senj</a:t>
            </a:r>
            <a:endParaRPr lang="en-US" sz="2000" dirty="0"/>
          </a:p>
        </p:txBody>
      </p:sp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66C09996-F597-7890-91E5-0337C5713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48" y="544220"/>
            <a:ext cx="3020833" cy="40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photo description available.">
            <a:extLst>
              <a:ext uri="{FF2B5EF4-FFF2-40B4-BE49-F238E27FC236}">
                <a16:creationId xmlns:a16="http://schemas.microsoft.com/office/drawing/2014/main" id="{34EBD369-06EE-777E-8F93-AB2878BB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05" y="3804817"/>
            <a:ext cx="2100165" cy="280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 photo description available.">
            <a:extLst>
              <a:ext uri="{FF2B5EF4-FFF2-40B4-BE49-F238E27FC236}">
                <a16:creationId xmlns:a16="http://schemas.microsoft.com/office/drawing/2014/main" id="{DFC47577-DEDE-321A-2B45-053B79BC5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947" y="79055"/>
            <a:ext cx="2670045" cy="356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3AA56-8710-F928-1B1A-194E22BDC5F6}"/>
              </a:ext>
            </a:extLst>
          </p:cNvPr>
          <p:cNvSpPr txBox="1"/>
          <p:nvPr/>
        </p:nvSpPr>
        <p:spPr>
          <a:xfrm>
            <a:off x="9686729" y="544220"/>
            <a:ext cx="1528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Sea Organ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A0C3A-3CEC-3B69-1BCB-7BA303983159}"/>
              </a:ext>
            </a:extLst>
          </p:cNvPr>
          <p:cNvSpPr txBox="1"/>
          <p:nvPr/>
        </p:nvSpPr>
        <p:spPr>
          <a:xfrm>
            <a:off x="6692771" y="5615474"/>
            <a:ext cx="1891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pet </a:t>
            </a:r>
            <a:r>
              <a:rPr lang="en-US" b="0" i="0" dirty="0" err="1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bunara</a:t>
            </a:r>
            <a:r>
              <a:rPr lang="en-US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0" i="0" dirty="0" err="1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trg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A88445-74EB-A9E0-2099-4FD03A8D95C5}"/>
              </a:ext>
            </a:extLst>
          </p:cNvPr>
          <p:cNvSpPr txBox="1"/>
          <p:nvPr/>
        </p:nvSpPr>
        <p:spPr>
          <a:xfrm>
            <a:off x="5141167" y="4767943"/>
            <a:ext cx="2100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 Gate with Venetian Lion</a:t>
            </a:r>
          </a:p>
        </p:txBody>
      </p:sp>
    </p:spTree>
    <p:extLst>
      <p:ext uri="{BB962C8B-B14F-4D97-AF65-F5344CB8AC3E}">
        <p14:creationId xmlns:p14="http://schemas.microsoft.com/office/powerpoint/2010/main" val="4074673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erforming on a counter&#10;&#10;Description automatically generated">
            <a:extLst>
              <a:ext uri="{FF2B5EF4-FFF2-40B4-BE49-F238E27FC236}">
                <a16:creationId xmlns:a16="http://schemas.microsoft.com/office/drawing/2014/main" id="{EE4282C9-434F-4B62-B74D-243B53C0D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33" r="-1" b="15679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3" name="Picture 2" descr="A house covered in snow in front of a building&#10;&#10;Description automatically generated">
            <a:extLst>
              <a:ext uri="{FF2B5EF4-FFF2-40B4-BE49-F238E27FC236}">
                <a16:creationId xmlns:a16="http://schemas.microsoft.com/office/drawing/2014/main" id="{3A4857E4-40C4-4E38-B047-598A0BE2C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" r="7736" b="-2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153E0C-BBF3-4CE8-9542-C6CA5E0AB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19641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  <p:pic>
        <p:nvPicPr>
          <p:cNvPr id="5" name="Picture 4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E420D4E3-FF2A-4FBC-95A4-9F453B0B02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66" r="-2" b="-2"/>
          <a:stretch/>
        </p:blipFill>
        <p:spPr>
          <a:xfrm>
            <a:off x="6134100" y="321732"/>
            <a:ext cx="5736165" cy="6214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C960B2-F3DB-412B-AC9C-A9C315491C2D}"/>
              </a:ext>
            </a:extLst>
          </p:cNvPr>
          <p:cNvSpPr txBox="1"/>
          <p:nvPr/>
        </p:nvSpPr>
        <p:spPr>
          <a:xfrm>
            <a:off x="8477250" y="321732"/>
            <a:ext cx="2771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Tobačna</a:t>
            </a:r>
            <a:endParaRPr lang="en-US" sz="4000" u="sng" dirty="0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84BEB-7CA4-E1D0-A25C-B26CBEE47832}"/>
              </a:ext>
            </a:extLst>
          </p:cNvPr>
          <p:cNvSpPr txBox="1"/>
          <p:nvPr/>
        </p:nvSpPr>
        <p:spPr>
          <a:xfrm>
            <a:off x="1733678" y="1063690"/>
            <a:ext cx="353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First Fulbright Residence</a:t>
            </a:r>
          </a:p>
        </p:txBody>
      </p:sp>
    </p:spTree>
    <p:extLst>
      <p:ext uri="{BB962C8B-B14F-4D97-AF65-F5344CB8AC3E}">
        <p14:creationId xmlns:p14="http://schemas.microsoft.com/office/powerpoint/2010/main" val="2533345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4292D2-8CB5-4AF7-A427-FB8B9C6A9454}"/>
              </a:ext>
            </a:extLst>
          </p:cNvPr>
          <p:cNvSpPr txBox="1"/>
          <p:nvPr/>
        </p:nvSpPr>
        <p:spPr>
          <a:xfrm>
            <a:off x="841311" y="5082146"/>
            <a:ext cx="4369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Second Fulbright Residence</a:t>
            </a:r>
          </a:p>
        </p:txBody>
      </p:sp>
      <p:pic>
        <p:nvPicPr>
          <p:cNvPr id="4" name="Picture 3" descr="A rooftops of a town&#10;&#10;AI-generated content may be incorrect.">
            <a:extLst>
              <a:ext uri="{FF2B5EF4-FFF2-40B4-BE49-F238E27FC236}">
                <a16:creationId xmlns:a16="http://schemas.microsoft.com/office/drawing/2014/main" id="{2EFBB2FD-C320-E787-0D32-2346766ED3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2" y="147662"/>
            <a:ext cx="5386873" cy="4040155"/>
          </a:xfrm>
          <a:prstGeom prst="rect">
            <a:avLst/>
          </a:prstGeom>
        </p:spPr>
      </p:pic>
      <p:pic>
        <p:nvPicPr>
          <p:cNvPr id="6" name="Picture 5" descr="A stone statue of a child sitting on a skull&#10;&#10;AI-generated content may be incorrect.">
            <a:extLst>
              <a:ext uri="{FF2B5EF4-FFF2-40B4-BE49-F238E27FC236}">
                <a16:creationId xmlns:a16="http://schemas.microsoft.com/office/drawing/2014/main" id="{F22F7331-B06F-6F8C-0A51-460871BFA1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50" y="61682"/>
            <a:ext cx="1641799" cy="2189065"/>
          </a:xfrm>
          <a:prstGeom prst="rect">
            <a:avLst/>
          </a:prstGeom>
        </p:spPr>
      </p:pic>
      <p:pic>
        <p:nvPicPr>
          <p:cNvPr id="8" name="Picture 7" descr="A stone sculpture of a sleeping person&#10;&#10;AI-generated content may be incorrect.">
            <a:extLst>
              <a:ext uri="{FF2B5EF4-FFF2-40B4-BE49-F238E27FC236}">
                <a16:creationId xmlns:a16="http://schemas.microsoft.com/office/drawing/2014/main" id="{77373EA9-BC5E-F1AE-C837-08CEB266E6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884" y="128032"/>
            <a:ext cx="2830286" cy="2122715"/>
          </a:xfrm>
          <a:prstGeom prst="rect">
            <a:avLst/>
          </a:prstGeom>
        </p:spPr>
      </p:pic>
      <p:pic>
        <p:nvPicPr>
          <p:cNvPr id="10" name="Picture 9" descr="A couple of swans swimming in a lake&#10;&#10;AI-generated content may be incorrect.">
            <a:extLst>
              <a:ext uri="{FF2B5EF4-FFF2-40B4-BE49-F238E27FC236}">
                <a16:creationId xmlns:a16="http://schemas.microsoft.com/office/drawing/2014/main" id="{DFDB6A64-EE13-9635-7440-7B3886315A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33" y="2425568"/>
            <a:ext cx="2411961" cy="1808971"/>
          </a:xfrm>
          <a:prstGeom prst="rect">
            <a:avLst/>
          </a:prstGeom>
        </p:spPr>
      </p:pic>
      <p:pic>
        <p:nvPicPr>
          <p:cNvPr id="12" name="Picture 11" descr="A boat on a river at night&#10;&#10;AI-generated content may be incorrect.">
            <a:extLst>
              <a:ext uri="{FF2B5EF4-FFF2-40B4-BE49-F238E27FC236}">
                <a16:creationId xmlns:a16="http://schemas.microsoft.com/office/drawing/2014/main" id="{F89A601C-3379-23AE-85B7-D22924DD1B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97" y="3313995"/>
            <a:ext cx="4078417" cy="305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19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89B2D-1D1F-4C0C-BB96-8CCA09009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9" r="10609" b="-2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7337B3-904E-4DE4-9745-ECF255050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05" r="40653" b="1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48981-66D5-47F3-AEF1-0B4CC12EC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8" r="12232" b="-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6D052E-0E71-4F85-BE4F-A73137B5721A}"/>
              </a:ext>
            </a:extLst>
          </p:cNvPr>
          <p:cNvSpPr txBox="1"/>
          <p:nvPr/>
        </p:nvSpPr>
        <p:spPr>
          <a:xfrm>
            <a:off x="8839200" y="342052"/>
            <a:ext cx="232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Ljubljana</a:t>
            </a:r>
          </a:p>
        </p:txBody>
      </p:sp>
    </p:spTree>
    <p:extLst>
      <p:ext uri="{BB962C8B-B14F-4D97-AF65-F5344CB8AC3E}">
        <p14:creationId xmlns:p14="http://schemas.microsoft.com/office/powerpoint/2010/main" val="3165513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0D95DE-24A9-4E86-A30A-CD3FF9DF6A21}"/>
              </a:ext>
            </a:extLst>
          </p:cNvPr>
          <p:cNvSpPr txBox="1"/>
          <p:nvPr/>
        </p:nvSpPr>
        <p:spPr>
          <a:xfrm>
            <a:off x="1116498" y="655128"/>
            <a:ext cx="4613919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Ambassador’s Residence</a:t>
            </a:r>
          </a:p>
        </p:txBody>
      </p:sp>
      <p:pic>
        <p:nvPicPr>
          <p:cNvPr id="2" name="Picture 1" descr="A house covered in snow&#10;&#10;Description automatically generated">
            <a:extLst>
              <a:ext uri="{FF2B5EF4-FFF2-40B4-BE49-F238E27FC236}">
                <a16:creationId xmlns:a16="http://schemas.microsoft.com/office/drawing/2014/main" id="{973CE18D-4745-458A-A107-1875464AD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93" r="3" b="20899"/>
          <a:stretch/>
        </p:blipFill>
        <p:spPr>
          <a:xfrm>
            <a:off x="6412992" y="-1"/>
            <a:ext cx="5779008" cy="3192419"/>
          </a:xfrm>
          <a:prstGeom prst="rect">
            <a:avLst/>
          </a:prstGeom>
        </p:spPr>
      </p:pic>
      <p:pic>
        <p:nvPicPr>
          <p:cNvPr id="4" name="Picture 3" descr="A living room filled with furniture and a fireplace&#10;&#10;Description automatically generated">
            <a:extLst>
              <a:ext uri="{FF2B5EF4-FFF2-40B4-BE49-F238E27FC236}">
                <a16:creationId xmlns:a16="http://schemas.microsoft.com/office/drawing/2014/main" id="{A2A6F144-AE96-46F9-90D1-4E8EAEA4B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5" r="3" b="3"/>
          <a:stretch/>
        </p:blipFill>
        <p:spPr>
          <a:xfrm>
            <a:off x="603503" y="3233985"/>
            <a:ext cx="5779008" cy="3624015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9AFD684-ADBD-4ED6-8BBB-C47B05259D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2" r="12439" b="-2"/>
          <a:stretch/>
        </p:blipFill>
        <p:spPr>
          <a:xfrm>
            <a:off x="6412992" y="3233985"/>
            <a:ext cx="5779008" cy="362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00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9FFB37-E6EC-4D51-B87A-2E6BF376A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290"/>
          <a:stretch/>
        </p:blipFill>
        <p:spPr>
          <a:xfrm>
            <a:off x="0" y="-82290"/>
            <a:ext cx="7370057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E872BA-28C6-4F74-B536-798524058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6370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9FF3E8-A52B-4E1F-9626-F37BFBD566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26" r="330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B4FD39-FFD9-4FDD-9E4A-708396E829F3}"/>
              </a:ext>
            </a:extLst>
          </p:cNvPr>
          <p:cNvSpPr txBox="1"/>
          <p:nvPr/>
        </p:nvSpPr>
        <p:spPr>
          <a:xfrm>
            <a:off x="3221990" y="5621020"/>
            <a:ext cx="3078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</a:rPr>
              <a:t>Pust</a:t>
            </a:r>
            <a:r>
              <a:rPr lang="en-US" sz="4400" dirty="0">
                <a:solidFill>
                  <a:srgbClr val="FFFF00"/>
                </a:solidFill>
              </a:rPr>
              <a:t>, </a:t>
            </a:r>
            <a:r>
              <a:rPr lang="en-US" sz="4400" dirty="0" err="1">
                <a:solidFill>
                  <a:srgbClr val="FFFF00"/>
                </a:solidFill>
              </a:rPr>
              <a:t>Butalci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74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B9AE36-1CA1-4ACF-A6DC-CD7A1C02A5F4}"/>
              </a:ext>
            </a:extLst>
          </p:cNvPr>
          <p:cNvSpPr txBox="1"/>
          <p:nvPr/>
        </p:nvSpPr>
        <p:spPr>
          <a:xfrm>
            <a:off x="5202621" y="4665605"/>
            <a:ext cx="6638806" cy="129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Pust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Ursula, Liza, and the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Kurenti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5E0499-ACC4-4E44-97B1-B1BBD35EF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7" r="3" b="6568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9946D6-A497-4BF2-B30D-F5C050B1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7533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BA4A78-41B0-4378-BADC-81483CBF8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81" r="2" b="10725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64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B3AEF-8E5F-47DB-ACA7-2BF0003AF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9" r="3993" b="3"/>
          <a:stretch/>
        </p:blipFill>
        <p:spPr>
          <a:xfrm>
            <a:off x="321734" y="321732"/>
            <a:ext cx="3084025" cy="306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EA13C7-EBA4-4E1F-98A6-DF86C10B8C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16137"/>
          <a:stretch/>
        </p:blipFill>
        <p:spPr>
          <a:xfrm>
            <a:off x="321734" y="3469102"/>
            <a:ext cx="3084025" cy="3069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2E8AE-15CB-488E-B766-C8D20920D7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79" r="11393" b="-2"/>
          <a:stretch/>
        </p:blipFill>
        <p:spPr>
          <a:xfrm>
            <a:off x="3490161" y="321732"/>
            <a:ext cx="4151376" cy="62145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5BDDB2-D1DA-426E-9820-30959C8A13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5" r="50353" b="-2"/>
          <a:stretch/>
        </p:blipFill>
        <p:spPr>
          <a:xfrm>
            <a:off x="7718889" y="321732"/>
            <a:ext cx="4151376" cy="6214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C03498-BBBC-46F0-803A-A97C5989C945}"/>
              </a:ext>
            </a:extLst>
          </p:cNvPr>
          <p:cNvSpPr txBox="1"/>
          <p:nvPr/>
        </p:nvSpPr>
        <p:spPr>
          <a:xfrm>
            <a:off x="8321040" y="193040"/>
            <a:ext cx="374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Medieval Cities</a:t>
            </a:r>
          </a:p>
        </p:txBody>
      </p:sp>
    </p:spTree>
    <p:extLst>
      <p:ext uri="{BB962C8B-B14F-4D97-AF65-F5344CB8AC3E}">
        <p14:creationId xmlns:p14="http://schemas.microsoft.com/office/powerpoint/2010/main" val="41675731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plate of food&#10;&#10;Description automatically generated">
            <a:extLst>
              <a:ext uri="{FF2B5EF4-FFF2-40B4-BE49-F238E27FC236}">
                <a16:creationId xmlns:a16="http://schemas.microsoft.com/office/drawing/2014/main" id="{E36DA364-98B5-4852-AC04-D41F03BAA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23" r="1" b="35023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2" name="Picture 1" descr="A group of people in an open umbrella&#10;&#10;Description automatically generated">
            <a:extLst>
              <a:ext uri="{FF2B5EF4-FFF2-40B4-BE49-F238E27FC236}">
                <a16:creationId xmlns:a16="http://schemas.microsoft.com/office/drawing/2014/main" id="{E4198FFD-2E49-467E-9D3E-447CBC87D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972" b="13632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740B36-0D6C-4860-81D0-CDA4A0CE32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32362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8FEFE1-3A07-43EA-8E6D-AE9810923F05}"/>
              </a:ext>
            </a:extLst>
          </p:cNvPr>
          <p:cNvSpPr txBox="1"/>
          <p:nvPr/>
        </p:nvSpPr>
        <p:spPr>
          <a:xfrm>
            <a:off x="7847305" y="6057900"/>
            <a:ext cx="400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Church Feast Day</a:t>
            </a:r>
          </a:p>
        </p:txBody>
      </p:sp>
    </p:spTree>
    <p:extLst>
      <p:ext uri="{BB962C8B-B14F-4D97-AF65-F5344CB8AC3E}">
        <p14:creationId xmlns:p14="http://schemas.microsoft.com/office/powerpoint/2010/main" val="4068937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36A195-2564-499E-91CA-F68F155FADB6}"/>
              </a:ext>
            </a:extLst>
          </p:cNvPr>
          <p:cNvSpPr txBox="1"/>
          <p:nvPr/>
        </p:nvSpPr>
        <p:spPr>
          <a:xfrm>
            <a:off x="5202621" y="4665605"/>
            <a:ext cx="6638806" cy="129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Bledsko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Jezero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00A5BD-D3BD-42C1-8BDF-C97349B19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84" r="-2" b="6754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D6F793-4AE6-49C0-921E-88A88AEC7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84" r="-2" b="18776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CF66E-219A-40C0-B941-B3B14205B9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05" r="2" b="21350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7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5D625-2674-49FD-9C1C-F088321FC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14971"/>
          <a:stretch/>
        </p:blipFill>
        <p:spPr>
          <a:xfrm>
            <a:off x="252367" y="3769193"/>
            <a:ext cx="3084025" cy="306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EEDEFE-BD1F-4314-83C7-A63C25772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4" r="8558" b="6"/>
          <a:stretch/>
        </p:blipFill>
        <p:spPr>
          <a:xfrm>
            <a:off x="98340" y="187422"/>
            <a:ext cx="3394484" cy="3378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0FEAC3-4B2A-4667-80A0-D057AB1C62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45" b="-2"/>
          <a:stretch/>
        </p:blipFill>
        <p:spPr>
          <a:xfrm>
            <a:off x="8464860" y="187422"/>
            <a:ext cx="3474773" cy="5201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BB3771-1699-4544-BC54-54BAFD9654EF}"/>
              </a:ext>
            </a:extLst>
          </p:cNvPr>
          <p:cNvSpPr txBox="1"/>
          <p:nvPr/>
        </p:nvSpPr>
        <p:spPr>
          <a:xfrm>
            <a:off x="8489967" y="5872480"/>
            <a:ext cx="3474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Predjamski</a:t>
            </a:r>
            <a:r>
              <a:rPr lang="en-US" sz="3600" b="1" dirty="0">
                <a:solidFill>
                  <a:srgbClr val="0070C0"/>
                </a:solidFill>
              </a:rPr>
              <a:t> Grad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E2A32F-0BEC-4347-9112-F79153164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641" y="426720"/>
            <a:ext cx="4650176" cy="64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1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building with a fence&#10;&#10;AI-generated content may be incorrect.">
            <a:extLst>
              <a:ext uri="{FF2B5EF4-FFF2-40B4-BE49-F238E27FC236}">
                <a16:creationId xmlns:a16="http://schemas.microsoft.com/office/drawing/2014/main" id="{2C4846E2-4BA5-FE01-A18D-CCA8BDB3A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99"/>
            <a:ext cx="12192000" cy="3379573"/>
          </a:xfrm>
          <a:prstGeom prst="rect">
            <a:avLst/>
          </a:prstGeom>
        </p:spPr>
      </p:pic>
      <p:pic>
        <p:nvPicPr>
          <p:cNvPr id="7" name="Picture 6" descr="A sign on a wall&#10;&#10;AI-generated content may be incorrect.">
            <a:extLst>
              <a:ext uri="{FF2B5EF4-FFF2-40B4-BE49-F238E27FC236}">
                <a16:creationId xmlns:a16="http://schemas.microsoft.com/office/drawing/2014/main" id="{F086F5BA-2E56-D1E7-10FA-30F52AD5D1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26" y="3937951"/>
            <a:ext cx="3371461" cy="2528596"/>
          </a:xfrm>
          <a:prstGeom prst="rect">
            <a:avLst/>
          </a:prstGeom>
        </p:spPr>
      </p:pic>
      <p:pic>
        <p:nvPicPr>
          <p:cNvPr id="9" name="Picture 8" descr="A stone archway with people walking in the background&#10;&#10;AI-generated content may be incorrect.">
            <a:extLst>
              <a:ext uri="{FF2B5EF4-FFF2-40B4-BE49-F238E27FC236}">
                <a16:creationId xmlns:a16="http://schemas.microsoft.com/office/drawing/2014/main" id="{4074C08A-A410-BE55-BAFE-5E2AAB54EC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38" y="3588772"/>
            <a:ext cx="1996751" cy="3226953"/>
          </a:xfrm>
          <a:prstGeom prst="rect">
            <a:avLst/>
          </a:prstGeom>
        </p:spPr>
      </p:pic>
      <p:pic>
        <p:nvPicPr>
          <p:cNvPr id="11" name="Picture 10" descr="A group of boats in a harbor&#10;&#10;AI-generated content may be incorrect.">
            <a:extLst>
              <a:ext uri="{FF2B5EF4-FFF2-40B4-BE49-F238E27FC236}">
                <a16:creationId xmlns:a16="http://schemas.microsoft.com/office/drawing/2014/main" id="{BB1734AB-21B1-5E4D-EA70-C3948B1899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0" y="3648270"/>
            <a:ext cx="4093028" cy="30697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9A18AA-B88B-0008-0409-55E54AFC86F3}"/>
              </a:ext>
            </a:extLst>
          </p:cNvPr>
          <p:cNvSpPr txBox="1"/>
          <p:nvPr/>
        </p:nvSpPr>
        <p:spPr>
          <a:xfrm>
            <a:off x="4984101" y="2323322"/>
            <a:ext cx="139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21546C-6998-692F-B2D9-AAF06B45386C}"/>
              </a:ext>
            </a:extLst>
          </p:cNvPr>
          <p:cNvSpPr txBox="1"/>
          <p:nvPr/>
        </p:nvSpPr>
        <p:spPr>
          <a:xfrm>
            <a:off x="1976534" y="3847323"/>
            <a:ext cx="87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Ravinj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175654-B36D-3DA4-3200-4A2F8485902D}"/>
              </a:ext>
            </a:extLst>
          </p:cNvPr>
          <p:cNvSpPr txBox="1"/>
          <p:nvPr/>
        </p:nvSpPr>
        <p:spPr>
          <a:xfrm>
            <a:off x="4984101" y="3519532"/>
            <a:ext cx="87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Ravinj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3F8EC5-F105-D5AD-7F68-2249A172F37A}"/>
              </a:ext>
            </a:extLst>
          </p:cNvPr>
          <p:cNvSpPr txBox="1"/>
          <p:nvPr/>
        </p:nvSpPr>
        <p:spPr>
          <a:xfrm>
            <a:off x="2528594" y="185100"/>
            <a:ext cx="604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evidence of the Roman Empire in Croatia than Slovenia </a:t>
            </a:r>
          </a:p>
        </p:txBody>
      </p:sp>
    </p:spTree>
    <p:extLst>
      <p:ext uri="{BB962C8B-B14F-4D97-AF65-F5344CB8AC3E}">
        <p14:creationId xmlns:p14="http://schemas.microsoft.com/office/powerpoint/2010/main" val="3795612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195F0D-A228-4A62-995E-2F1FED817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7B560A-1A9B-4A26-8985-001EC8774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7" r="12778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682CDA-EE5B-449E-9374-78392BB53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76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975167-3651-44DD-8480-25E2634B08E4}"/>
              </a:ext>
            </a:extLst>
          </p:cNvPr>
          <p:cNvSpPr txBox="1"/>
          <p:nvPr/>
        </p:nvSpPr>
        <p:spPr>
          <a:xfrm>
            <a:off x="146685" y="584835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</a:rPr>
              <a:t>Postojnska</a:t>
            </a:r>
            <a:r>
              <a:rPr lang="en-US" sz="4000" dirty="0">
                <a:solidFill>
                  <a:srgbClr val="FFFF00"/>
                </a:solidFill>
              </a:rPr>
              <a:t> Jama</a:t>
            </a:r>
          </a:p>
        </p:txBody>
      </p:sp>
    </p:spTree>
    <p:extLst>
      <p:ext uri="{BB962C8B-B14F-4D97-AF65-F5344CB8AC3E}">
        <p14:creationId xmlns:p14="http://schemas.microsoft.com/office/powerpoint/2010/main" val="575809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E8C8BE-B286-4AF4-9D8B-D18BB38AF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40" r="16599"/>
          <a:stretch/>
        </p:blipFill>
        <p:spPr>
          <a:xfrm>
            <a:off x="4162614" y="321732"/>
            <a:ext cx="3777025" cy="6214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B0981B-E13D-49B0-A062-30066D209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" r="15681" b="-2"/>
          <a:stretch/>
        </p:blipFill>
        <p:spPr>
          <a:xfrm>
            <a:off x="191657" y="321732"/>
            <a:ext cx="3822924" cy="6214533"/>
          </a:xfrm>
          <a:prstGeom prst="rect">
            <a:avLst/>
          </a:prstGeom>
        </p:spPr>
      </p:pic>
      <p:pic>
        <p:nvPicPr>
          <p:cNvPr id="3" name="Picture 2" descr="An image of a river&#10;&#10;Description automatically generated">
            <a:extLst>
              <a:ext uri="{FF2B5EF4-FFF2-40B4-BE49-F238E27FC236}">
                <a16:creationId xmlns:a16="http://schemas.microsoft.com/office/drawing/2014/main" id="{39A4363B-D88D-41A5-A83D-7683164BB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r="12265" b="-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FB21AA-9A15-48C8-A750-C49AA97CA4CD}"/>
              </a:ext>
            </a:extLst>
          </p:cNvPr>
          <p:cNvSpPr txBox="1"/>
          <p:nvPr/>
        </p:nvSpPr>
        <p:spPr>
          <a:xfrm>
            <a:off x="4324985" y="555625"/>
            <a:ext cx="4657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Škocjanske</a:t>
            </a:r>
            <a:r>
              <a:rPr lang="en-US" sz="4000" u="sng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4000" u="sng" dirty="0" err="1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</a:t>
            </a:r>
            <a:endParaRPr lang="en-US" sz="4000" u="sng" dirty="0">
              <a:solidFill>
                <a:srgbClr val="FFFF00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0451238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6A9361-650E-4F9A-A8D6-D57C4D19F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0" r="-2" b="35793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794B40-91A0-47BD-9BC6-8D329B50C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96" r="1473" b="-1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E2450A-37DC-46EC-8C96-66B909A1B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9" r="3" b="28832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B3828D-A471-43CE-965D-A490E63A7FAC}"/>
              </a:ext>
            </a:extLst>
          </p:cNvPr>
          <p:cNvSpPr txBox="1"/>
          <p:nvPr/>
        </p:nvSpPr>
        <p:spPr>
          <a:xfrm>
            <a:off x="5092382" y="5973843"/>
            <a:ext cx="2007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</a:rPr>
              <a:t>Vipava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49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F354741-0F81-4FD2-989B-A47851A5F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4" r="-3" b="12918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5" name="Picture 4" descr="A horse standing on top of a mountain&#10;&#10;Description automatically generated">
            <a:extLst>
              <a:ext uri="{FF2B5EF4-FFF2-40B4-BE49-F238E27FC236}">
                <a16:creationId xmlns:a16="http://schemas.microsoft.com/office/drawing/2014/main" id="{372AD8CE-D2AE-4087-B90A-1370FBAD3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36" r="-3" b="12276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3" name="Picture 2" descr="A person sitting on a rock&#10;&#10;Description automatically generated">
            <a:extLst>
              <a:ext uri="{FF2B5EF4-FFF2-40B4-BE49-F238E27FC236}">
                <a16:creationId xmlns:a16="http://schemas.microsoft.com/office/drawing/2014/main" id="{C646D670-8EAE-4A1E-A2F8-5350585ACB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45" r="-1" b="4344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A3180A-6B1F-4E5C-BEB4-879B681C9115}"/>
              </a:ext>
            </a:extLst>
          </p:cNvPr>
          <p:cNvSpPr txBox="1"/>
          <p:nvPr/>
        </p:nvSpPr>
        <p:spPr>
          <a:xfrm>
            <a:off x="9448800" y="504825"/>
            <a:ext cx="1590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Hiking</a:t>
            </a:r>
          </a:p>
        </p:txBody>
      </p:sp>
    </p:spTree>
    <p:extLst>
      <p:ext uri="{BB962C8B-B14F-4D97-AF65-F5344CB8AC3E}">
        <p14:creationId xmlns:p14="http://schemas.microsoft.com/office/powerpoint/2010/main" val="3948113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1B3AE5-E719-46A8-BF98-A24239D52638}"/>
              </a:ext>
            </a:extLst>
          </p:cNvPr>
          <p:cNvSpPr txBox="1"/>
          <p:nvPr/>
        </p:nvSpPr>
        <p:spPr>
          <a:xfrm>
            <a:off x="5202621" y="4665605"/>
            <a:ext cx="6638806" cy="129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Velika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Planina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610FD097-0C05-4C00-8C19-BAC5ABA25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82" r="-2" b="16775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4" name="Picture 3" descr="A snow covered mountain&#10;&#10;Description automatically generated">
            <a:extLst>
              <a:ext uri="{FF2B5EF4-FFF2-40B4-BE49-F238E27FC236}">
                <a16:creationId xmlns:a16="http://schemas.microsoft.com/office/drawing/2014/main" id="{E17B8BD8-42BE-44AF-9975-0BFE07E65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8" r="7311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6" name="Picture 5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5D439B5A-A18A-43D9-B7EF-17A5BD6A2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8341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357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7FCE7-4D87-464F-AD47-826D018B1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2" r="18332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E1A3B2-EF3C-4474-9311-7E61B3284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" r="13663" b="-3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1B5C2D-7F17-4D96-B873-1DB63F937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53" r="16237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8BC159-8FF7-4DEC-ACB8-331CA1878093}"/>
              </a:ext>
            </a:extLst>
          </p:cNvPr>
          <p:cNvSpPr txBox="1"/>
          <p:nvPr/>
        </p:nvSpPr>
        <p:spPr>
          <a:xfrm>
            <a:off x="3397844" y="6181721"/>
            <a:ext cx="5699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Climbing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Šmarna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Gora</a:t>
            </a: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4954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FF41B8-411A-4607-8E5E-880C6BA7C34B}"/>
              </a:ext>
            </a:extLst>
          </p:cNvPr>
          <p:cNvSpPr txBox="1"/>
          <p:nvPr/>
        </p:nvSpPr>
        <p:spPr>
          <a:xfrm>
            <a:off x="5088192" y="184805"/>
            <a:ext cx="134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Bees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18CA3-C5FC-48F6-B4E9-B711515CBE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82" y="922790"/>
            <a:ext cx="6191075" cy="4643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F2D4F2-D263-479C-81F2-931545CFD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565" y="3145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99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32DAAD-C826-41B4-AD27-11D9831FD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43" y="657242"/>
            <a:ext cx="4261592" cy="5939501"/>
          </a:xfrm>
          <a:prstGeom prst="rect">
            <a:avLst/>
          </a:prstGeom>
        </p:spPr>
      </p:pic>
      <p:pic>
        <p:nvPicPr>
          <p:cNvPr id="4" name="Picture 3" descr="A snowy mountain range with trees&#10;&#10;AI-generated content may be incorrect.">
            <a:extLst>
              <a:ext uri="{FF2B5EF4-FFF2-40B4-BE49-F238E27FC236}">
                <a16:creationId xmlns:a16="http://schemas.microsoft.com/office/drawing/2014/main" id="{E477D703-3447-7CAB-5976-F09B381725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9" y="1921577"/>
            <a:ext cx="5629748" cy="4525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1159E5-B010-330F-C588-765FE9FC6C10}"/>
              </a:ext>
            </a:extLst>
          </p:cNvPr>
          <p:cNvSpPr txBox="1"/>
          <p:nvPr/>
        </p:nvSpPr>
        <p:spPr>
          <a:xfrm>
            <a:off x="6665500" y="1246409"/>
            <a:ext cx="3415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Leaving Slovenia </a:t>
            </a:r>
          </a:p>
        </p:txBody>
      </p:sp>
    </p:spTree>
    <p:extLst>
      <p:ext uri="{BB962C8B-B14F-4D97-AF65-F5344CB8AC3E}">
        <p14:creationId xmlns:p14="http://schemas.microsoft.com/office/powerpoint/2010/main" val="15646977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17BEC9-CDFB-4BAA-A295-C12E743AE95D}"/>
              </a:ext>
            </a:extLst>
          </p:cNvPr>
          <p:cNvSpPr txBox="1"/>
          <p:nvPr/>
        </p:nvSpPr>
        <p:spPr>
          <a:xfrm>
            <a:off x="2222298" y="687225"/>
            <a:ext cx="8431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My assignment: Work with the Slovenia Social Security System data to evaluate labor market policy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857FC6-51BD-48C9-BF17-785E2C963396}"/>
              </a:ext>
            </a:extLst>
          </p:cNvPr>
          <p:cNvSpPr txBox="1"/>
          <p:nvPr/>
        </p:nvSpPr>
        <p:spPr>
          <a:xfrm>
            <a:off x="1644243" y="1797785"/>
            <a:ext cx="81876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Laporšek, Suzana, Peter F. Orazem, Milan Vodopivec, and Matija Vodopivec. 2021. “Winners and Losers after 25 Years of Transition: Decreasing Inequality in Slovenia.” </a:t>
            </a:r>
            <a:r>
              <a:rPr lang="en-US" i="1" dirty="0"/>
              <a:t>Economic Systems</a:t>
            </a:r>
            <a:r>
              <a:rPr lang="en-US" dirty="0"/>
              <a:t> 45(2): 100856.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Laporšek, Suzana , Peter F. Orazem, Milan Vodopivec, and  </a:t>
            </a:r>
            <a:r>
              <a:rPr lang="es-ES" dirty="0"/>
              <a:t>Matija Vodopivec. 2024. “</a:t>
            </a:r>
            <a:r>
              <a:rPr lang="en-US" dirty="0"/>
              <a:t>Long-term responses to large minimum wage shocks: subminimum and super-minimum workers in Slovenia.” Forthcoming, </a:t>
            </a:r>
            <a:r>
              <a:rPr lang="en-US" i="1" dirty="0"/>
              <a:t>Economic Systems.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Laporšek, Suzana , Peter F. Orazem, Milan Vodopivec, and  </a:t>
            </a:r>
            <a:r>
              <a:rPr lang="es-ES" dirty="0"/>
              <a:t>Matija Vodopivec. 2024 “</a:t>
            </a:r>
            <a:r>
              <a:rPr lang="en-US" dirty="0"/>
              <a:t>Long-run Firm Responses to Minimum Wage and Employment Protection; Slovenia 2009-2015.”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430A4-C811-4336-9CF8-291129241441}"/>
              </a:ext>
            </a:extLst>
          </p:cNvPr>
          <p:cNvSpPr txBox="1"/>
          <p:nvPr/>
        </p:nvSpPr>
        <p:spPr>
          <a:xfrm>
            <a:off x="1242968" y="5570289"/>
            <a:ext cx="9706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Since returning, I have been asked to brief the last two Ambassadors on the Slovenian economy</a:t>
            </a:r>
          </a:p>
        </p:txBody>
      </p:sp>
    </p:spTree>
    <p:extLst>
      <p:ext uri="{BB962C8B-B14F-4D97-AF65-F5344CB8AC3E}">
        <p14:creationId xmlns:p14="http://schemas.microsoft.com/office/powerpoint/2010/main" val="1871804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fountain with a stone arch over it&#10;&#10;AI-generated content may be incorrect.">
            <a:extLst>
              <a:ext uri="{FF2B5EF4-FFF2-40B4-BE49-F238E27FC236}">
                <a16:creationId xmlns:a16="http://schemas.microsoft.com/office/drawing/2014/main" id="{8DEE529B-CFDC-B40B-09D6-C74891453D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01" y="2272004"/>
            <a:ext cx="3079102" cy="4105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C3CE72-ED25-45FC-EB18-D2B8F21A6B88}"/>
              </a:ext>
            </a:extLst>
          </p:cNvPr>
          <p:cNvSpPr txBox="1"/>
          <p:nvPr/>
        </p:nvSpPr>
        <p:spPr>
          <a:xfrm>
            <a:off x="463615" y="1529934"/>
            <a:ext cx="2323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Koper</a:t>
            </a:r>
          </a:p>
          <a:p>
            <a:r>
              <a:rPr lang="en-US" sz="2400" dirty="0">
                <a:solidFill>
                  <a:srgbClr val="0070C0"/>
                </a:solidFill>
              </a:rPr>
              <a:t>Capo </a:t>
            </a:r>
            <a:r>
              <a:rPr lang="en-US" sz="2400" dirty="0" err="1">
                <a:solidFill>
                  <a:srgbClr val="0070C0"/>
                </a:solidFill>
              </a:rPr>
              <a:t>d’Istria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8" name="Picture 7" descr="A large container ship in a harbor with Harmandir Sahib in the background&#10;&#10;AI-generated content may be incorrect.">
            <a:extLst>
              <a:ext uri="{FF2B5EF4-FFF2-40B4-BE49-F238E27FC236}">
                <a16:creationId xmlns:a16="http://schemas.microsoft.com/office/drawing/2014/main" id="{3834E62D-99D9-A171-8DB1-88A200B9AA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0" y="3524639"/>
            <a:ext cx="4295192" cy="3221394"/>
          </a:xfrm>
          <a:prstGeom prst="rect">
            <a:avLst/>
          </a:prstGeom>
        </p:spPr>
      </p:pic>
      <p:pic>
        <p:nvPicPr>
          <p:cNvPr id="3" name="Picture 2" descr="A white building with a staircase and people walking around&#10;&#10;AI-generated content may be incorrect.">
            <a:extLst>
              <a:ext uri="{FF2B5EF4-FFF2-40B4-BE49-F238E27FC236}">
                <a16:creationId xmlns:a16="http://schemas.microsoft.com/office/drawing/2014/main" id="{875E31EE-5D10-E869-3B58-0D839D9ABB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59" y="111967"/>
            <a:ext cx="5760098" cy="43200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D05D47-7AEA-42B2-0EAF-F7EBC4F33D2F}"/>
              </a:ext>
            </a:extLst>
          </p:cNvPr>
          <p:cNvSpPr txBox="1"/>
          <p:nvPr/>
        </p:nvSpPr>
        <p:spPr>
          <a:xfrm>
            <a:off x="4889241" y="5365102"/>
            <a:ext cx="326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Univerza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Primorskem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11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8CFF3F-3E53-4EE8-9042-9DFE78A0A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50" y="-44450"/>
            <a:ext cx="11231099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989820C-7E5D-4711-A45E-0E4DEF0044EB}"/>
              </a:ext>
            </a:extLst>
          </p:cNvPr>
          <p:cNvSpPr/>
          <p:nvPr/>
        </p:nvSpPr>
        <p:spPr>
          <a:xfrm>
            <a:off x="3352800" y="4551680"/>
            <a:ext cx="629920" cy="375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A48970-622D-4233-920B-563348B2A714}"/>
              </a:ext>
            </a:extLst>
          </p:cNvPr>
          <p:cNvSpPr/>
          <p:nvPr/>
        </p:nvSpPr>
        <p:spPr>
          <a:xfrm>
            <a:off x="4632960" y="4739640"/>
            <a:ext cx="629920" cy="375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9F11C0-D4AD-B003-9E98-F09AC641E787}"/>
              </a:ext>
            </a:extLst>
          </p:cNvPr>
          <p:cNvSpPr/>
          <p:nvPr/>
        </p:nvSpPr>
        <p:spPr>
          <a:xfrm>
            <a:off x="1237861" y="5786431"/>
            <a:ext cx="629920" cy="375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68DEB2-CB1E-E134-BF48-412BADB4A272}"/>
              </a:ext>
            </a:extLst>
          </p:cNvPr>
          <p:cNvSpPr/>
          <p:nvPr/>
        </p:nvSpPr>
        <p:spPr>
          <a:xfrm>
            <a:off x="3794448" y="3241039"/>
            <a:ext cx="1607975" cy="5565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66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16FB8C-8B82-42CD-9458-CE594A051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0" r="-3" b="-3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12D997-648D-4F99-AD05-9A7EBB000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4" r="8958" b="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BA202B-814D-4640-B5AE-51D99F60AF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5920"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E83DF8-BAF1-450F-A048-4BA215137A27}"/>
              </a:ext>
            </a:extLst>
          </p:cNvPr>
          <p:cNvSpPr txBox="1"/>
          <p:nvPr/>
        </p:nvSpPr>
        <p:spPr>
          <a:xfrm>
            <a:off x="746448" y="4281714"/>
            <a:ext cx="4602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My Father had a Fulbright in Naples Italy 1964-65</a:t>
            </a:r>
          </a:p>
        </p:txBody>
      </p:sp>
    </p:spTree>
    <p:extLst>
      <p:ext uri="{BB962C8B-B14F-4D97-AF65-F5344CB8AC3E}">
        <p14:creationId xmlns:p14="http://schemas.microsoft.com/office/powerpoint/2010/main" val="4134026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ED6862-B6C4-4F0C-A9C1-193986E21611}"/>
              </a:ext>
            </a:extLst>
          </p:cNvPr>
          <p:cNvSpPr txBox="1"/>
          <p:nvPr/>
        </p:nvSpPr>
        <p:spPr>
          <a:xfrm>
            <a:off x="2871616" y="4588983"/>
            <a:ext cx="6076442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Edvard and Angela Furlan, Grandparents, </a:t>
            </a:r>
            <a:r>
              <a:rPr lang="en-US" sz="4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Cerknica</a:t>
            </a:r>
            <a:endParaRPr lang="en-US" sz="4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756BA-85D4-4434-A072-6F8525542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7" y="736259"/>
            <a:ext cx="5854781" cy="37470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0C2938-7C62-404D-8E9D-32E727F84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885" y="780411"/>
            <a:ext cx="5854780" cy="3717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3375D-8169-D85E-E99A-4751FBFA4A05}"/>
              </a:ext>
            </a:extLst>
          </p:cNvPr>
          <p:cNvSpPr txBox="1"/>
          <p:nvPr/>
        </p:nvSpPr>
        <p:spPr>
          <a:xfrm>
            <a:off x="3564294" y="4963886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Edvard and Angela Furlan </a:t>
            </a:r>
          </a:p>
        </p:txBody>
      </p:sp>
    </p:spTree>
    <p:extLst>
      <p:ext uri="{BB962C8B-B14F-4D97-AF65-F5344CB8AC3E}">
        <p14:creationId xmlns:p14="http://schemas.microsoft.com/office/powerpoint/2010/main" val="2085844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C3D9E1-B7D7-4BE6-9704-69AAFD0E9B2A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Haying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302F3D-E2CE-4E65-85FE-A35D5677A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59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6918BF-5601-4FC2-B2A6-CCE1480D2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973" b="-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918C99-749B-4516-8993-84AAA60D59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06" r="21121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67026D-E0A3-9A2E-8C51-DAD371B94F0D}"/>
              </a:ext>
            </a:extLst>
          </p:cNvPr>
          <p:cNvSpPr txBox="1"/>
          <p:nvPr/>
        </p:nvSpPr>
        <p:spPr>
          <a:xfrm>
            <a:off x="5691673" y="4170784"/>
            <a:ext cx="462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10 hectare farm – the limit applied by the government</a:t>
            </a:r>
          </a:p>
        </p:txBody>
      </p:sp>
    </p:spTree>
    <p:extLst>
      <p:ext uri="{BB962C8B-B14F-4D97-AF65-F5344CB8AC3E}">
        <p14:creationId xmlns:p14="http://schemas.microsoft.com/office/powerpoint/2010/main" val="1531316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96419ae-3c92-41ca-b7cd-a2b5f0bfa85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48A5424CAA814080BC9FA5CCBCB1CD" ma:contentTypeVersion="18" ma:contentTypeDescription="Create a new document." ma:contentTypeScope="" ma:versionID="26a2a37ae5c8382db7e51f1b2d12720f">
  <xsd:schema xmlns:xsd="http://www.w3.org/2001/XMLSchema" xmlns:xs="http://www.w3.org/2001/XMLSchema" xmlns:p="http://schemas.microsoft.com/office/2006/metadata/properties" xmlns:ns3="896419ae-3c92-41ca-b7cd-a2b5f0bfa851" xmlns:ns4="f6ed7eb4-05a2-440d-934d-5d7ecc4c361b" targetNamespace="http://schemas.microsoft.com/office/2006/metadata/properties" ma:root="true" ma:fieldsID="defd6ca5c50d53abcbccab165a92dd85" ns3:_="" ns4:_="">
    <xsd:import namespace="896419ae-3c92-41ca-b7cd-a2b5f0bfa851"/>
    <xsd:import namespace="f6ed7eb4-05a2-440d-934d-5d7ecc4c361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6419ae-3c92-41ca-b7cd-a2b5f0bfa8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ed7eb4-05a2-440d-934d-5d7ecc4c361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C6CCC4-FA00-437A-B5C4-0EAC0000DD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2A5EE2-EB71-4EF9-9490-B5E894B873EF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896419ae-3c92-41ca-b7cd-a2b5f0bfa851"/>
    <ds:schemaRef ds:uri="http://schemas.microsoft.com/office/infopath/2007/PartnerControls"/>
    <ds:schemaRef ds:uri="http://schemas.openxmlformats.org/package/2006/metadata/core-properties"/>
    <ds:schemaRef ds:uri="f6ed7eb4-05a2-440d-934d-5d7ecc4c361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ABE315A-F258-4B0A-9B2F-093CBFCDAD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6419ae-3c92-41ca-b7cd-a2b5f0bfa851"/>
    <ds:schemaRef ds:uri="f6ed7eb4-05a2-440d-934d-5d7ecc4c36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836</Words>
  <Application>Microsoft Office PowerPoint</Application>
  <PresentationFormat>Widescreen</PresentationFormat>
  <Paragraphs>106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Orazem, Peter [ECON]</dc:creator>
  <cp:lastModifiedBy>Ames Public Library</cp:lastModifiedBy>
  <cp:revision>7</cp:revision>
  <cp:lastPrinted>2025-11-18T17:27:33Z</cp:lastPrinted>
  <dcterms:created xsi:type="dcterms:W3CDTF">2025-11-04T16:53:25Z</dcterms:created>
  <dcterms:modified xsi:type="dcterms:W3CDTF">2025-11-19T20:24:34Z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0x010100BF48A5424CAA814080BC9FA5CCBCB1CD</vt:lpwstr>
  </property>
</Properties>
</file>